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79" r:id="rId9"/>
    <p:sldId id="28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6" r:id="rId21"/>
    <p:sldId id="272" r:id="rId22"/>
    <p:sldId id="273" r:id="rId23"/>
    <p:sldId id="274" r:id="rId24"/>
    <p:sldId id="275" r:id="rId25"/>
    <p:sldId id="281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F9629-DF76-401E-9E0A-B31EC8149875}" type="datetimeFigureOut">
              <a:rPr lang="it-IT" smtClean="0"/>
              <a:pPr/>
              <a:t>24/02/2023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0F48F-DA26-4A37-B6B9-20B9762F6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7803-172A-48AF-B517-6D76BF859C52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C3FD-48E0-41FA-868C-08313B932153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14D7-E097-48C1-9F12-34CE96415103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5E1F-3A7F-4490-9034-018BF974D4F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4954-729B-4893-8E9E-4D21E6E1AE66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955B-B580-4637-A03A-DC4EB4A2237C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66EC-1D24-4781-AC10-EDDDD9E9A9C6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0BE7-9B15-4907-977E-543AC480CBDB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F39E-9044-4730-B10B-FF7BB2DD7B98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868E-5D6C-457E-AE2B-930F1CCEE398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F9B5-6EA9-4EB8-AAD6-B0FBDF6FCBA3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128A0-D517-4C56-ACEB-1FDFA6EC0326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450E-1895-4CD2-A1AD-4A2F909E8E8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affettiva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76693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I ragazzi di oggi sono quelli che hanno guardato più pornografia degli ultimi cento anni, ma quelli che si innamorano di meno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8052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Prof. Francesco Cannizzaro – Specialista in Pedagogia, Bioetica e Sessuologia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7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96752"/>
            <a:ext cx="3474348" cy="33554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5040560" cy="417646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Noi adulti </a:t>
            </a:r>
            <a:r>
              <a:rPr lang="it-IT" sz="2400" dirty="0">
                <a:solidFill>
                  <a:schemeClr val="tx1"/>
                </a:solidFill>
              </a:rPr>
              <a:t>dobbiamo avere la consapevolezza di cosa stia accadendo ai nostri ragazzi, e dobbiamo renderci conto che è una nostra responsabilità ricominciare a sostenere la crescita sentimentale, affettiva e sessuale dei nostri figli.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 sentimenti </a:t>
            </a:r>
            <a:r>
              <a:rPr lang="it-IT" sz="2400" dirty="0">
                <a:solidFill>
                  <a:schemeClr val="tx1"/>
                </a:solidFill>
              </a:rPr>
              <a:t>e i gesti a loro correlati sono un aspetto di crescita fondamentale.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Certo, </a:t>
            </a:r>
            <a:r>
              <a:rPr lang="it-IT" sz="2400" dirty="0">
                <a:solidFill>
                  <a:schemeClr val="tx1"/>
                </a:solidFill>
              </a:rPr>
              <a:t>è più semplice tenere i propri figli </a:t>
            </a:r>
            <a:r>
              <a:rPr lang="it-IT" sz="2400" dirty="0" err="1">
                <a:solidFill>
                  <a:schemeClr val="tx1"/>
                </a:solidFill>
              </a:rPr>
              <a:t>iper-connessi</a:t>
            </a:r>
            <a:r>
              <a:rPr lang="it-IT" sz="2400" dirty="0">
                <a:solidFill>
                  <a:schemeClr val="tx1"/>
                </a:solidFill>
              </a:rPr>
              <a:t> al sicuro nelle loro stanzette, ma l'adolescenza è guardarsi in giro, fuori dal nido di protezione.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Occorre ripartire dall’educazione ai sentimenti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924944"/>
            <a:ext cx="3521846" cy="24482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95936" y="2132856"/>
            <a:ext cx="4824536" cy="424847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8000" b="1" dirty="0">
                <a:solidFill>
                  <a:srgbClr val="FF0000"/>
                </a:solidFill>
              </a:rPr>
              <a:t>Confrontarsi </a:t>
            </a:r>
            <a:r>
              <a:rPr lang="it-IT" sz="8000" dirty="0">
                <a:solidFill>
                  <a:schemeClr val="tx1"/>
                </a:solidFill>
              </a:rPr>
              <a:t>di più con i figli, aiutandoli a creare una loro consapevolezza e cambiando il copione del silenzio da cui tutti proveniamo. </a:t>
            </a:r>
          </a:p>
          <a:p>
            <a:pPr algn="just"/>
            <a:r>
              <a:rPr lang="it-IT" sz="8000" b="1" dirty="0">
                <a:solidFill>
                  <a:srgbClr val="FF0000"/>
                </a:solidFill>
              </a:rPr>
              <a:t>Far comprendere </a:t>
            </a:r>
            <a:r>
              <a:rPr lang="it-IT" sz="8000" dirty="0">
                <a:solidFill>
                  <a:schemeClr val="tx1"/>
                </a:solidFill>
              </a:rPr>
              <a:t>ai figli che Il mondo di oggi è </a:t>
            </a:r>
            <a:r>
              <a:rPr lang="it-IT" sz="8000" dirty="0" err="1">
                <a:solidFill>
                  <a:schemeClr val="tx1"/>
                </a:solidFill>
              </a:rPr>
              <a:t>iper-sessualizzato</a:t>
            </a:r>
            <a:r>
              <a:rPr lang="it-IT" sz="8000" dirty="0">
                <a:solidFill>
                  <a:schemeClr val="tx1"/>
                </a:solidFill>
              </a:rPr>
              <a:t>, e per questo, i ragazzi corrono il rischio di sostenere una ricerca del desiderio che poi non si arriva mai a concretizzare. </a:t>
            </a:r>
          </a:p>
          <a:p>
            <a:pPr algn="just"/>
            <a:r>
              <a:rPr lang="it-IT" sz="8000" b="1" dirty="0">
                <a:solidFill>
                  <a:srgbClr val="FF0000"/>
                </a:solidFill>
              </a:rPr>
              <a:t>Dobbiamo convertirci </a:t>
            </a:r>
            <a:r>
              <a:rPr lang="it-IT" sz="8000" dirty="0">
                <a:solidFill>
                  <a:schemeClr val="tx1"/>
                </a:solidFill>
              </a:rPr>
              <a:t>a una sessualità fatta di empatia, rispetto dei tempi e della persona. </a:t>
            </a:r>
          </a:p>
          <a:p>
            <a:pPr algn="just"/>
            <a:r>
              <a:rPr lang="it-IT" sz="8000" b="1" dirty="0">
                <a:solidFill>
                  <a:srgbClr val="FF0000"/>
                </a:solidFill>
              </a:rPr>
              <a:t>L’educazione all’affettività </a:t>
            </a:r>
            <a:r>
              <a:rPr lang="it-IT" sz="8000" dirty="0">
                <a:solidFill>
                  <a:schemeClr val="tx1"/>
                </a:solidFill>
              </a:rPr>
              <a:t>deve diventare centrale nel nostro progetto educativo. </a:t>
            </a:r>
          </a:p>
          <a:p>
            <a:pPr algn="just"/>
            <a:r>
              <a:rPr lang="it-IT" sz="8000" b="1" dirty="0">
                <a:solidFill>
                  <a:srgbClr val="FF0000"/>
                </a:solidFill>
              </a:rPr>
              <a:t>È una competenza fondamentale </a:t>
            </a:r>
            <a:r>
              <a:rPr lang="it-IT" sz="8000" dirty="0">
                <a:solidFill>
                  <a:schemeClr val="tx1"/>
                </a:solidFill>
              </a:rPr>
              <a:t>da</a:t>
            </a:r>
            <a:r>
              <a:rPr lang="it-IT" sz="8000" b="1" dirty="0">
                <a:solidFill>
                  <a:srgbClr val="FF0000"/>
                </a:solidFill>
              </a:rPr>
              <a:t> </a:t>
            </a:r>
            <a:r>
              <a:rPr lang="it-IT" sz="8000" dirty="0">
                <a:solidFill>
                  <a:schemeClr val="tx1"/>
                </a:solidFill>
              </a:rPr>
              <a:t>possedere e spendere nella vita.</a:t>
            </a: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Alcuni consigli per i genitori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20888"/>
            <a:ext cx="3600400" cy="3600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4896544" cy="424847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2900" b="1" dirty="0">
                <a:solidFill>
                  <a:srgbClr val="FF0000"/>
                </a:solidFill>
              </a:rPr>
              <a:t>I genitori </a:t>
            </a:r>
            <a:r>
              <a:rPr lang="it-IT" sz="2900" dirty="0">
                <a:solidFill>
                  <a:schemeClr val="tx1"/>
                </a:solidFill>
              </a:rPr>
              <a:t>sono chiamati in prima linea, per dare ai figli gli strumenti in grado di filtrare certi contenuti ed evitare che si educhino all’affettività a partire da immagini e video visti sulla rete.</a:t>
            </a:r>
          </a:p>
          <a:p>
            <a:pPr algn="just"/>
            <a:r>
              <a:rPr lang="it-IT" sz="2900" b="1" dirty="0">
                <a:solidFill>
                  <a:srgbClr val="FF0000"/>
                </a:solidFill>
              </a:rPr>
              <a:t>Spesso</a:t>
            </a:r>
            <a:r>
              <a:rPr lang="it-IT" sz="2900" dirty="0">
                <a:solidFill>
                  <a:schemeClr val="tx1"/>
                </a:solidFill>
              </a:rPr>
              <a:t> considerano la sessualità come una bomba a orologeria nella vita di un figlio. </a:t>
            </a:r>
          </a:p>
          <a:p>
            <a:pPr algn="just"/>
            <a:r>
              <a:rPr lang="it-IT" sz="2900" b="1" dirty="0">
                <a:solidFill>
                  <a:srgbClr val="FF0000"/>
                </a:solidFill>
              </a:rPr>
              <a:t>Fanno finta di non vederla</a:t>
            </a:r>
            <a:r>
              <a:rPr lang="it-IT" sz="2900" dirty="0">
                <a:solidFill>
                  <a:schemeClr val="tx1"/>
                </a:solidFill>
              </a:rPr>
              <a:t>, ma non è un atteggiamento né utile né maturo. </a:t>
            </a:r>
          </a:p>
          <a:p>
            <a:pPr algn="just"/>
            <a:r>
              <a:rPr lang="it-IT" sz="2900" b="1" dirty="0">
                <a:solidFill>
                  <a:srgbClr val="FF0000"/>
                </a:solidFill>
              </a:rPr>
              <a:t>È importante </a:t>
            </a:r>
            <a:r>
              <a:rPr lang="it-IT" sz="2900" dirty="0">
                <a:solidFill>
                  <a:schemeClr val="tx1"/>
                </a:solidFill>
              </a:rPr>
              <a:t>comprendere che la sessualità è una risorsa fondamentale, che va a completare la nostra identità di genere e di ruolo. </a:t>
            </a:r>
          </a:p>
          <a:p>
            <a:pPr algn="just"/>
            <a:r>
              <a:rPr lang="it-IT" sz="2900" b="1" dirty="0">
                <a:solidFill>
                  <a:srgbClr val="FF0000"/>
                </a:solidFill>
              </a:rPr>
              <a:t>Alcuni delegano </a:t>
            </a:r>
            <a:r>
              <a:rPr lang="it-IT" sz="2900" dirty="0">
                <a:solidFill>
                  <a:schemeClr val="tx1"/>
                </a:solidFill>
              </a:rPr>
              <a:t>alle scuole l'educazione sessuale, ma così facendo commettono un errore.</a:t>
            </a: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Non basta più il motto "non fare danni"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79" y="2924944"/>
            <a:ext cx="3633699" cy="21602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07904" y="2348880"/>
            <a:ext cx="5184576" cy="388843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Per un dodicenne </a:t>
            </a:r>
            <a:r>
              <a:rPr lang="it-IT" sz="2400" dirty="0">
                <a:solidFill>
                  <a:schemeClr val="tx1"/>
                </a:solidFill>
              </a:rPr>
              <a:t>è fondamentale che quando la sessualità arriva con quella sua forza vitale ed energetica dirompente l'adulto rimanga un riferimento, capace di guidarlo, aiutarlo, sostenerlo.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Tutte operazioni </a:t>
            </a:r>
            <a:r>
              <a:rPr lang="it-IT" sz="2400" dirty="0">
                <a:solidFill>
                  <a:schemeClr val="tx1"/>
                </a:solidFill>
              </a:rPr>
              <a:t>che gli adulti di oggi non sanno fare.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Per questo</a:t>
            </a:r>
            <a:r>
              <a:rPr lang="it-IT" sz="2400" dirty="0">
                <a:solidFill>
                  <a:schemeClr val="tx1"/>
                </a:solidFill>
              </a:rPr>
              <a:t>, delegano molto volentieri ad altri il compito di educare i propri figli su un aspetto importante e prezioso per la crescita dei ragazzi, specialmente nella preadolescenza.  </a:t>
            </a: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“colpevoli” silenzi dei genitori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3256562" cy="19442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4824536" cy="360040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2600" b="1" dirty="0">
                <a:solidFill>
                  <a:srgbClr val="FF0000"/>
                </a:solidFill>
              </a:rPr>
              <a:t>Dire a un figlio</a:t>
            </a:r>
            <a:r>
              <a:rPr lang="it-IT" sz="2600" dirty="0">
                <a:solidFill>
                  <a:schemeClr val="tx1"/>
                </a:solidFill>
              </a:rPr>
              <a:t>, che magari manifesta confusione: "guai a te se...“, “non ti permettere di...”. </a:t>
            </a:r>
          </a:p>
          <a:p>
            <a:pPr algn="just"/>
            <a:r>
              <a:rPr lang="it-IT" sz="2600" b="1" dirty="0">
                <a:solidFill>
                  <a:srgbClr val="FF0000"/>
                </a:solidFill>
              </a:rPr>
              <a:t>A tredici anni </a:t>
            </a:r>
            <a:r>
              <a:rPr lang="it-IT" sz="2600" dirty="0">
                <a:solidFill>
                  <a:schemeClr val="tx1"/>
                </a:solidFill>
              </a:rPr>
              <a:t>non si deve essere obbligati a dare una risposta rispetto alla propria sessualità, o alle proprie fantasie. </a:t>
            </a:r>
          </a:p>
          <a:p>
            <a:pPr algn="just"/>
            <a:r>
              <a:rPr lang="it-IT" sz="2600" b="1" dirty="0">
                <a:solidFill>
                  <a:srgbClr val="FF0000"/>
                </a:solidFill>
              </a:rPr>
              <a:t>Bisogna confrontarsi </a:t>
            </a:r>
            <a:r>
              <a:rPr lang="it-IT" sz="2600" dirty="0">
                <a:solidFill>
                  <a:schemeClr val="tx1"/>
                </a:solidFill>
              </a:rPr>
              <a:t>con il corpo e l'eccitazione, bisogna esplorare. </a:t>
            </a:r>
          </a:p>
          <a:p>
            <a:pPr algn="just"/>
            <a:r>
              <a:rPr lang="it-IT" sz="2600" b="1" dirty="0">
                <a:solidFill>
                  <a:srgbClr val="FF0000"/>
                </a:solidFill>
              </a:rPr>
              <a:t>Un atteggiamento </a:t>
            </a:r>
            <a:r>
              <a:rPr lang="it-IT" sz="2600" dirty="0">
                <a:solidFill>
                  <a:schemeClr val="tx1"/>
                </a:solidFill>
              </a:rPr>
              <a:t>di chiusura del genitore può dimostrarsi molto pericoloso.</a:t>
            </a: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La cosa più sbagliata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 l="6000" r="10000"/>
          <a:stretch>
            <a:fillRect/>
          </a:stretch>
        </p:blipFill>
        <p:spPr bwMode="auto">
          <a:xfrm>
            <a:off x="5148064" y="2708920"/>
            <a:ext cx="3776289" cy="2991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136815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fontAlgn="base"/>
            <a:r>
              <a:rPr lang="it-IT" sz="2800" b="1" dirty="0">
                <a:solidFill>
                  <a:schemeClr val="tx1"/>
                </a:solidFill>
              </a:rPr>
              <a:t>Alcuni consigli su quali conversazioni avere e quali controlli e filtri impostare per preparare e proteggere tuo figlio dalla visione di pornografia online</a:t>
            </a: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Proteggi tuo figlio dalla pornografia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0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356992"/>
            <a:ext cx="5688632" cy="297705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4896544" cy="417646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A seconda dell'età </a:t>
            </a:r>
            <a:r>
              <a:rPr lang="it-IT" sz="2000" dirty="0">
                <a:solidFill>
                  <a:schemeClr val="tx1"/>
                </a:solidFill>
              </a:rPr>
              <a:t>del tuo bambino e del suo livello di maturità, potresti trovare difficile iniziare una conversazione su questo problema, specialmente se non sono ancora a conoscenza della provenienza dei bambini.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Quando si avvia una conversazione</a:t>
            </a:r>
            <a:r>
              <a:rPr lang="it-IT" sz="2000" dirty="0">
                <a:solidFill>
                  <a:schemeClr val="tx1"/>
                </a:solidFill>
              </a:rPr>
              <a:t>, è meglio incontrarli dove si trovano e stabilire ciò che devono sapere e ciò che può essere spiegato in seguito man mano che acquisiscono una maggiore comprensione del mondo che li circonda e del proprio corpo.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Prima di iniziare una conversazione </a:t>
            </a:r>
            <a:r>
              <a:rPr lang="it-IT" sz="2000" dirty="0">
                <a:solidFill>
                  <a:schemeClr val="tx1"/>
                </a:solidFill>
              </a:rPr>
              <a:t>sul porno online, è meglio metterlo nel contesto di come appaiono le relazioni sane, parlare di questioni relative alla pubertà.</a:t>
            </a:r>
            <a:endParaRPr lang="it-IT" sz="1800" dirty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Avvio di una conversazione su relazioni, </a:t>
            </a:r>
          </a:p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sesso e pornografia</a:t>
            </a:r>
          </a:p>
        </p:txBody>
      </p:sp>
      <p:pic>
        <p:nvPicPr>
          <p:cNvPr id="1027" name="Picture 3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924944"/>
            <a:ext cx="3679097" cy="24482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91880" y="2060848"/>
            <a:ext cx="5400600" cy="43204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40000" lnSpcReduction="20000"/>
          </a:bodyPr>
          <a:lstStyle/>
          <a:p>
            <a:pPr algn="just" fontAlgn="base"/>
            <a:r>
              <a:rPr lang="it-IT" sz="5000" b="1" dirty="0">
                <a:solidFill>
                  <a:srgbClr val="FF0000"/>
                </a:solidFill>
              </a:rPr>
              <a:t>La pornografia </a:t>
            </a:r>
            <a:r>
              <a:rPr lang="it-IT" sz="5000" dirty="0">
                <a:solidFill>
                  <a:schemeClr val="tx1"/>
                </a:solidFill>
              </a:rPr>
              <a:t>può essere un argomento difficile di cui parlare con i bambini, specialmente quelli più giovani. </a:t>
            </a:r>
          </a:p>
          <a:p>
            <a:pPr algn="just" fontAlgn="base"/>
            <a:r>
              <a:rPr lang="it-IT" sz="5000" b="1" dirty="0">
                <a:solidFill>
                  <a:srgbClr val="FF0000"/>
                </a:solidFill>
              </a:rPr>
              <a:t>Ma è importante </a:t>
            </a:r>
            <a:r>
              <a:rPr lang="it-IT" sz="5000" dirty="0">
                <a:solidFill>
                  <a:schemeClr val="tx1"/>
                </a:solidFill>
              </a:rPr>
              <a:t>far sapere a tuo figlio che la pornografia non mostra un'immagine realistica di sesso e relazioni.  </a:t>
            </a:r>
          </a:p>
          <a:p>
            <a:pPr algn="just" fontAlgn="base"/>
            <a:r>
              <a:rPr lang="it-IT" sz="5000" b="1" dirty="0">
                <a:solidFill>
                  <a:srgbClr val="FF0000"/>
                </a:solidFill>
              </a:rPr>
              <a:t>Quando dovresti </a:t>
            </a:r>
            <a:r>
              <a:rPr lang="it-IT" sz="5000" dirty="0">
                <a:solidFill>
                  <a:schemeClr val="tx1"/>
                </a:solidFill>
              </a:rPr>
              <a:t>parlare ai bambini del porno?</a:t>
            </a:r>
          </a:p>
          <a:p>
            <a:pPr algn="just" fontAlgn="base"/>
            <a:r>
              <a:rPr lang="it-IT" sz="5000" b="1" dirty="0">
                <a:solidFill>
                  <a:srgbClr val="FF0000"/>
                </a:solidFill>
              </a:rPr>
              <a:t>Già all’età di 8-10 anni, </a:t>
            </a:r>
            <a:r>
              <a:rPr lang="it-IT" sz="5000" dirty="0">
                <a:solidFill>
                  <a:schemeClr val="tx1"/>
                </a:solidFill>
              </a:rPr>
              <a:t>in qualche modo,</a:t>
            </a:r>
            <a:r>
              <a:rPr lang="it-IT" sz="5000" b="1" dirty="0">
                <a:solidFill>
                  <a:srgbClr val="FF0000"/>
                </a:solidFill>
              </a:rPr>
              <a:t> </a:t>
            </a:r>
            <a:r>
              <a:rPr lang="it-IT" sz="5000" dirty="0">
                <a:solidFill>
                  <a:schemeClr val="tx1"/>
                </a:solidFill>
              </a:rPr>
              <a:t>i bambini sono esposti alla pornografia online, quindi è importante essere proattivi e iniziare conversazioni in anticipo per assicurarsi che abbiano una visione realistica del problema.</a:t>
            </a:r>
          </a:p>
          <a:p>
            <a:pPr algn="just" fontAlgn="base"/>
            <a:r>
              <a:rPr lang="it-IT" sz="5000" b="1" dirty="0">
                <a:solidFill>
                  <a:srgbClr val="FF0000"/>
                </a:solidFill>
              </a:rPr>
              <a:t>Quando iniziano a chiedersi </a:t>
            </a:r>
            <a:r>
              <a:rPr lang="it-IT" sz="5000" dirty="0">
                <a:solidFill>
                  <a:schemeClr val="tx1"/>
                </a:solidFill>
              </a:rPr>
              <a:t>da dove vengono i bambini, può essere un buon innesco per iniziare una conversazione adeguata all'età sui loro corpi e su come sembrano le relazioni sane.</a:t>
            </a: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Come parlare di pornografia online con tuo figlio</a:t>
            </a:r>
          </a:p>
        </p:txBody>
      </p:sp>
      <p:pic>
        <p:nvPicPr>
          <p:cNvPr id="2050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2976"/>
            <a:ext cx="3149205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256584" cy="43204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Aiuta i bambini </a:t>
            </a:r>
            <a:r>
              <a:rPr lang="it-IT" sz="2800" dirty="0">
                <a:solidFill>
                  <a:schemeClr val="tx1"/>
                </a:solidFill>
              </a:rPr>
              <a:t>a capire i loro corpi e puoi supportarli nello sviluppo di un'immagine corporea positiva.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Ti dà l'opportunità </a:t>
            </a:r>
            <a:r>
              <a:rPr lang="it-IT" sz="2800" dirty="0">
                <a:solidFill>
                  <a:schemeClr val="tx1"/>
                </a:solidFill>
              </a:rPr>
              <a:t>di condividere valori sulla sessualità e dare loro un'idea migliore di quale sia la norma del sesso e delle relazioni.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Fornisce loro </a:t>
            </a:r>
            <a:r>
              <a:rPr lang="it-IT" sz="2800" dirty="0">
                <a:solidFill>
                  <a:schemeClr val="tx1"/>
                </a:solidFill>
              </a:rPr>
              <a:t>una migliore comprensione di cosa dovrebbe consistere in una sana relazione sessuale e cosa non dovrebbe.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Hanno bisogno </a:t>
            </a:r>
            <a:r>
              <a:rPr lang="it-IT" sz="2800" dirty="0">
                <a:solidFill>
                  <a:schemeClr val="tx1"/>
                </a:solidFill>
              </a:rPr>
              <a:t>di conoscere l'argomento impartito dai genitori, e gli stessi devono controllare la conversazione in modo adeguato all'età e consentire ai bambini di porre domande e fare libere osservazioni.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I vantaggi di avere una sana conversazione</a:t>
            </a:r>
          </a:p>
        </p:txBody>
      </p:sp>
      <p:pic>
        <p:nvPicPr>
          <p:cNvPr id="3074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996952"/>
            <a:ext cx="3246262" cy="21602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2376264" cy="259228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 fontAlgn="base"/>
            <a:r>
              <a:rPr lang="it-IT" sz="2400" b="1" dirty="0">
                <a:solidFill>
                  <a:srgbClr val="FF0000"/>
                </a:solidFill>
              </a:rPr>
              <a:t>Bambini piccoli (5 anni e oltre):</a:t>
            </a:r>
          </a:p>
          <a:p>
            <a:pPr algn="l" fontAlgn="base">
              <a:buFont typeface="Arial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Pubertà</a:t>
            </a:r>
          </a:p>
          <a:p>
            <a:pPr algn="l" fontAlgn="base">
              <a:buFont typeface="Arial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Relazioni sane</a:t>
            </a:r>
          </a:p>
          <a:p>
            <a:pPr algn="l" fontAlgn="base">
              <a:buFont typeface="Arial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Consenso</a:t>
            </a:r>
          </a:p>
          <a:p>
            <a:pPr algn="l" fontAlgn="base">
              <a:buFont typeface="Arial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Pensiero critico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Di cosa parlare con loro in base alla loro età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771800" y="1772816"/>
            <a:ext cx="3168352" cy="259228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it-IT" sz="2400" b="1" dirty="0">
                <a:solidFill>
                  <a:srgbClr val="FF0000"/>
                </a:solidFill>
              </a:rPr>
              <a:t>Ragazzi </a:t>
            </a:r>
          </a:p>
          <a:p>
            <a:pPr fontAlgn="base"/>
            <a:r>
              <a:rPr lang="it-IT" sz="2400" b="1" dirty="0">
                <a:solidFill>
                  <a:srgbClr val="FF0000"/>
                </a:solidFill>
              </a:rPr>
              <a:t>(13 anni e oltre):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Immagine del corpo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Sesso e relazioni sane</a:t>
            </a:r>
          </a:p>
          <a:p>
            <a:pPr marL="90488" indent="-90488" fontAlgn="base">
              <a:buFont typeface="Arial" pitchFamily="34" charset="0"/>
              <a:buChar char="•"/>
            </a:pPr>
            <a:r>
              <a:rPr lang="it-IT" sz="2400" dirty="0"/>
              <a:t>Pornografia - Rischi e preoccupazioni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084168" y="1772816"/>
            <a:ext cx="2880320" cy="259228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fontAlgn="base"/>
            <a:r>
              <a:rPr lang="it-IT" sz="2400" b="1" dirty="0">
                <a:solidFill>
                  <a:srgbClr val="FF0000"/>
                </a:solidFill>
              </a:rPr>
              <a:t>Interpolazioni </a:t>
            </a:r>
          </a:p>
          <a:p>
            <a:pPr fontAlgn="base"/>
            <a:r>
              <a:rPr lang="it-IT" sz="2400" b="1" dirty="0">
                <a:solidFill>
                  <a:srgbClr val="FF0000"/>
                </a:solidFill>
              </a:rPr>
              <a:t>(11 anni e oltre)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Pubertà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Relazioni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Immagine del corpo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Salute Sessuale</a:t>
            </a:r>
          </a:p>
          <a:p>
            <a:pPr fontAlgn="base">
              <a:buFont typeface="Arial" pitchFamily="34" charset="0"/>
              <a:buChar char="•"/>
            </a:pPr>
            <a:r>
              <a:rPr lang="it-IT" sz="2400" dirty="0"/>
              <a:t>Pressione dei pari</a:t>
            </a:r>
          </a:p>
        </p:txBody>
      </p:sp>
      <p:pic>
        <p:nvPicPr>
          <p:cNvPr id="4098" name="Picture 2" descr="C:\Users\Mast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1007" y="4509120"/>
            <a:ext cx="3240361" cy="21602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616624" cy="43204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Molto. </a:t>
            </a:r>
            <a:r>
              <a:rPr lang="it-IT" sz="2400" dirty="0">
                <a:solidFill>
                  <a:schemeClr val="tx1"/>
                </a:solidFill>
              </a:rPr>
              <a:t>Un tempo era un po' quell'esperienza a cavallo fra la pre-adolescenza e l'adolescenza che entrava nella prima vera storia d'amore.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Un aspetto </a:t>
            </a:r>
            <a:r>
              <a:rPr lang="it-IT" sz="2400" dirty="0">
                <a:solidFill>
                  <a:schemeClr val="tx1"/>
                </a:solidFill>
              </a:rPr>
              <a:t>desiderato e sognato, prima che agito. Ora è una delle tante cose che si possono fare.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 piccolissimi </a:t>
            </a:r>
            <a:r>
              <a:rPr lang="it-IT" sz="2400" dirty="0">
                <a:solidFill>
                  <a:schemeClr val="tx1"/>
                </a:solidFill>
              </a:rPr>
              <a:t>dicono che è una cosa a cui si può giocare a una festa, spegnendo la luce, o una cosa che si può fare a scuola. "Proviamo a darci un bacio" si dicono.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Prima era diverso?</a:t>
            </a: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996952"/>
            <a:ext cx="3024336" cy="22858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136815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 controlli genitori </a:t>
            </a:r>
            <a:r>
              <a:rPr lang="it-IT" sz="2000" dirty="0">
                <a:solidFill>
                  <a:schemeClr val="tx1"/>
                </a:solidFill>
              </a:rPr>
              <a:t>sono i nomi di un gruppo di impostazioni che ti consentono di controllare il contenuto che tuo figlio può vedere.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In combinazione </a:t>
            </a:r>
            <a:r>
              <a:rPr lang="it-IT" sz="2000" dirty="0">
                <a:solidFill>
                  <a:schemeClr val="tx1"/>
                </a:solidFill>
              </a:rPr>
              <a:t>con le impostazioni sulla privacy, possono aiutarti a proteggere i tuoi figli da cose che non dovrebbero vedere o vivere online.</a:t>
            </a:r>
          </a:p>
          <a:p>
            <a:pPr algn="just" fontAlgn="base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Usa i controlli parentali</a:t>
            </a:r>
          </a:p>
        </p:txBody>
      </p:sp>
      <p:pic>
        <p:nvPicPr>
          <p:cNvPr id="9218" name="Picture 2" descr="C:\Users\Master\Desktop\8.png"/>
          <p:cNvPicPr>
            <a:picLocks noChangeAspect="1" noChangeArrowheads="1"/>
          </p:cNvPicPr>
          <p:nvPr/>
        </p:nvPicPr>
        <p:blipFill>
          <a:blip r:embed="rId2" cstate="print"/>
          <a:srcRect l="29170" r="27075"/>
          <a:stretch>
            <a:fillRect/>
          </a:stretch>
        </p:blipFill>
        <p:spPr bwMode="auto">
          <a:xfrm>
            <a:off x="4067944" y="3717032"/>
            <a:ext cx="1296144" cy="15430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9219" name="Picture 3" descr="C:\Users\Master\Desktop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17032"/>
            <a:ext cx="3600400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9220" name="Picture 4" descr="C:\Users\Master\Desktop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717032"/>
            <a:ext cx="3270649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4392488" cy="381642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it-IT" sz="5100" b="1" dirty="0">
                <a:solidFill>
                  <a:srgbClr val="FF0000"/>
                </a:solidFill>
              </a:rPr>
              <a:t>L'impostazione di filtri </a:t>
            </a:r>
            <a:r>
              <a:rPr lang="it-IT" sz="5100" dirty="0">
                <a:solidFill>
                  <a:schemeClr val="tx1"/>
                </a:solidFill>
              </a:rPr>
              <a:t>per bloccare la pornografia e i contenuti online espliciti è ottima per proteggere la sicurezza online di tuo figlio.</a:t>
            </a:r>
          </a:p>
          <a:p>
            <a:pPr algn="just" fontAlgn="base"/>
            <a:r>
              <a:rPr lang="it-IT" sz="5100" b="1" dirty="0">
                <a:solidFill>
                  <a:srgbClr val="FF0000"/>
                </a:solidFill>
              </a:rPr>
              <a:t>Tuttavia, </a:t>
            </a:r>
            <a:r>
              <a:rPr lang="it-IT" sz="5100" dirty="0">
                <a:solidFill>
                  <a:schemeClr val="tx1"/>
                </a:solidFill>
              </a:rPr>
              <a:t>i </a:t>
            </a:r>
            <a:r>
              <a:rPr lang="it-IT" sz="5100" dirty="0" err="1">
                <a:solidFill>
                  <a:schemeClr val="tx1"/>
                </a:solidFill>
              </a:rPr>
              <a:t>content</a:t>
            </a:r>
            <a:r>
              <a:rPr lang="it-IT" sz="5100" dirty="0">
                <a:solidFill>
                  <a:schemeClr val="tx1"/>
                </a:solidFill>
              </a:rPr>
              <a:t> </a:t>
            </a:r>
            <a:r>
              <a:rPr lang="it-IT" sz="5100" dirty="0" err="1">
                <a:solidFill>
                  <a:schemeClr val="tx1"/>
                </a:solidFill>
              </a:rPr>
              <a:t>blocker</a:t>
            </a:r>
            <a:r>
              <a:rPr lang="it-IT" sz="5100" dirty="0">
                <a:solidFill>
                  <a:schemeClr val="tx1"/>
                </a:solidFill>
              </a:rPr>
              <a:t> non dovrebbero essere usati come sostituti per parlare del problema e affrontarlo faccia a faccia</a:t>
            </a:r>
          </a:p>
          <a:p>
            <a:pPr algn="just" fontAlgn="base"/>
            <a:r>
              <a:rPr lang="it-IT" sz="2400" b="1" dirty="0">
                <a:solidFill>
                  <a:schemeClr val="tx1"/>
                </a:solidFill>
              </a:rPr>
              <a:t> 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Gestire ciò che possono vedere online </a:t>
            </a:r>
          </a:p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con il controllo genitori</a:t>
            </a:r>
          </a:p>
        </p:txBody>
      </p:sp>
      <p:pic>
        <p:nvPicPr>
          <p:cNvPr id="5122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36912"/>
            <a:ext cx="4133779" cy="309634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07904" y="1988840"/>
            <a:ext cx="5184576" cy="417646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40000" lnSpcReduction="20000"/>
          </a:bodyPr>
          <a:lstStyle/>
          <a:p>
            <a:pPr algn="just" fontAlgn="base"/>
            <a:r>
              <a:rPr lang="it-IT" sz="6000" b="1" dirty="0">
                <a:solidFill>
                  <a:srgbClr val="FF0000"/>
                </a:solidFill>
              </a:rPr>
              <a:t>Se hai un bambino piccolo</a:t>
            </a:r>
            <a:r>
              <a:rPr lang="it-IT" sz="6000" dirty="0">
                <a:solidFill>
                  <a:schemeClr val="tx1"/>
                </a:solidFill>
              </a:rPr>
              <a:t>, incoraggiali a utilizzare motori di ricerca adatti ai bambini, come ad esempio  </a:t>
            </a:r>
            <a:r>
              <a:rPr lang="it-IT" sz="6000" b="1" dirty="0" err="1">
                <a:solidFill>
                  <a:schemeClr val="tx1"/>
                </a:solidFill>
              </a:rPr>
              <a:t>Swiggle</a:t>
            </a:r>
            <a:r>
              <a:rPr lang="it-IT" sz="6000" dirty="0">
                <a:solidFill>
                  <a:schemeClr val="tx1"/>
                </a:solidFill>
              </a:rPr>
              <a:t> or </a:t>
            </a:r>
            <a:r>
              <a:rPr lang="it-IT" sz="6000" b="1" dirty="0" err="1">
                <a:solidFill>
                  <a:schemeClr val="tx1"/>
                </a:solidFill>
              </a:rPr>
              <a:t>Bambini-search</a:t>
            </a:r>
            <a:r>
              <a:rPr lang="it-IT" sz="6000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6000" b="1" dirty="0">
                <a:solidFill>
                  <a:srgbClr val="FF0000"/>
                </a:solidFill>
              </a:rPr>
              <a:t>Le impostazioni </a:t>
            </a:r>
            <a:r>
              <a:rPr lang="it-IT" sz="6000" dirty="0">
                <a:solidFill>
                  <a:schemeClr val="tx1"/>
                </a:solidFill>
              </a:rPr>
              <a:t>di ricerca sicura possono anche essere attivate tramite </a:t>
            </a:r>
            <a:r>
              <a:rPr lang="it-IT" sz="6000" b="1" dirty="0">
                <a:solidFill>
                  <a:schemeClr val="tx1"/>
                </a:solidFill>
              </a:rPr>
              <a:t>Google</a:t>
            </a:r>
            <a:r>
              <a:rPr lang="it-IT" sz="6000" dirty="0">
                <a:solidFill>
                  <a:schemeClr val="tx1"/>
                </a:solidFill>
              </a:rPr>
              <a:t> e </a:t>
            </a:r>
            <a:r>
              <a:rPr lang="it-IT" sz="6000" b="1" dirty="0" err="1">
                <a:solidFill>
                  <a:schemeClr val="tx1"/>
                </a:solidFill>
              </a:rPr>
              <a:t>Bing</a:t>
            </a:r>
            <a:r>
              <a:rPr lang="it-IT" sz="6000" dirty="0">
                <a:solidFill>
                  <a:schemeClr val="tx1"/>
                </a:solidFill>
              </a:rPr>
              <a:t> controllo dei genitori. </a:t>
            </a:r>
          </a:p>
          <a:p>
            <a:pPr algn="just" fontAlgn="base"/>
            <a:r>
              <a:rPr lang="it-IT" sz="6000" b="1" dirty="0">
                <a:solidFill>
                  <a:srgbClr val="FF0000"/>
                </a:solidFill>
              </a:rPr>
              <a:t>Per altri motori di ricerca</a:t>
            </a:r>
            <a:r>
              <a:rPr lang="it-IT" sz="6000" dirty="0">
                <a:solidFill>
                  <a:schemeClr val="tx1"/>
                </a:solidFill>
              </a:rPr>
              <a:t>, vai alla loro pagina delle impostazioni di sicurezza. Non dimenticare di optare per la modalità di sicurezza attivata </a:t>
            </a:r>
            <a:r>
              <a:rPr lang="it-IT" sz="6000" b="1" dirty="0" err="1">
                <a:solidFill>
                  <a:schemeClr val="tx1"/>
                </a:solidFill>
              </a:rPr>
              <a:t>Youtube</a:t>
            </a:r>
            <a:r>
              <a:rPr lang="it-IT" sz="6000" dirty="0">
                <a:solidFill>
                  <a:schemeClr val="tx1"/>
                </a:solidFill>
              </a:rPr>
              <a:t>, </a:t>
            </a:r>
            <a:r>
              <a:rPr lang="it-IT" sz="6000" b="1" dirty="0" err="1">
                <a:solidFill>
                  <a:schemeClr val="tx1"/>
                </a:solidFill>
              </a:rPr>
              <a:t>iTunes</a:t>
            </a:r>
            <a:r>
              <a:rPr lang="it-IT" sz="6000" b="1" dirty="0">
                <a:solidFill>
                  <a:schemeClr val="tx1"/>
                </a:solidFill>
              </a:rPr>
              <a:t> </a:t>
            </a:r>
            <a:r>
              <a:rPr lang="it-IT" sz="6000" dirty="0">
                <a:solidFill>
                  <a:schemeClr val="tx1"/>
                </a:solidFill>
              </a:rPr>
              <a:t>e </a:t>
            </a:r>
            <a:r>
              <a:rPr lang="it-IT" sz="6000" b="1" dirty="0">
                <a:solidFill>
                  <a:schemeClr val="tx1"/>
                </a:solidFill>
              </a:rPr>
              <a:t>Google Play.</a:t>
            </a:r>
            <a:r>
              <a:rPr lang="it-IT" sz="2400" b="1" dirty="0">
                <a:solidFill>
                  <a:schemeClr val="tx1"/>
                </a:solidFill>
              </a:rPr>
              <a:t> 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Imposta il controllo genitori sul tuo motore di ricerca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394" y="2780928"/>
            <a:ext cx="3336494" cy="24991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4752528" cy="40324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I controlli genitori </a:t>
            </a:r>
            <a:r>
              <a:rPr lang="it-IT" dirty="0">
                <a:solidFill>
                  <a:schemeClr val="tx1"/>
                </a:solidFill>
              </a:rPr>
              <a:t>dovrebbero essere installati su ogni dispositivo utilizzato da tuo figlio: </a:t>
            </a:r>
            <a:r>
              <a:rPr lang="it-IT" b="1" dirty="0">
                <a:solidFill>
                  <a:schemeClr val="tx1"/>
                </a:solidFill>
              </a:rPr>
              <a:t>console per telefoni cellulari, </a:t>
            </a:r>
            <a:r>
              <a:rPr lang="it-IT" b="1" dirty="0" err="1">
                <a:solidFill>
                  <a:schemeClr val="tx1"/>
                </a:solidFill>
              </a:rPr>
              <a:t>tablet</a:t>
            </a:r>
            <a:r>
              <a:rPr lang="it-IT" b="1" dirty="0">
                <a:solidFill>
                  <a:schemeClr val="tx1"/>
                </a:solidFill>
              </a:rPr>
              <a:t> e giochi</a:t>
            </a:r>
            <a:r>
              <a:rPr lang="it-IT" dirty="0">
                <a:solidFill>
                  <a:schemeClr val="tx1"/>
                </a:solidFill>
              </a:rPr>
              <a:t> (sia domestici che portatili).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Esistono</a:t>
            </a:r>
            <a:r>
              <a:rPr lang="it-IT" dirty="0">
                <a:solidFill>
                  <a:schemeClr val="tx1"/>
                </a:solidFill>
              </a:rPr>
              <a:t> delle semplici guide passo-passo per proteggere la tua famiglia da contenuti online inappropriati.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Mostrano</a:t>
            </a:r>
            <a:r>
              <a:rPr lang="it-IT" dirty="0">
                <a:solidFill>
                  <a:schemeClr val="tx1"/>
                </a:solidFill>
              </a:rPr>
              <a:t> informazioni dettagliate su come impostare il controllo genitori su tutta la  banda larga domestica e una gamma di dispositivi mobili, console di gioco e siti di intrattenimento che i tuoi figli potrebbero utilizzare.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Assicurati che ogni dispositivo sia protetto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132856"/>
            <a:ext cx="3816424" cy="403244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15816" y="1700808"/>
            <a:ext cx="5976664" cy="482453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Se sei preoccupato </a:t>
            </a:r>
            <a:r>
              <a:rPr lang="it-IT" sz="2000" dirty="0">
                <a:solidFill>
                  <a:schemeClr val="tx1"/>
                </a:solidFill>
              </a:rPr>
              <a:t>che i tuoi figli accedano alla pornografia facendo clic accidentalmente su annunci inappropriati nei </a:t>
            </a:r>
            <a:r>
              <a:rPr lang="it-IT" sz="2000" dirty="0" err="1">
                <a:solidFill>
                  <a:schemeClr val="tx1"/>
                </a:solidFill>
              </a:rPr>
              <a:t>popup</a:t>
            </a:r>
            <a:r>
              <a:rPr lang="it-IT" sz="2000" dirty="0">
                <a:solidFill>
                  <a:schemeClr val="tx1"/>
                </a:solidFill>
              </a:rPr>
              <a:t> ci sono le modalità su come fermarli.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Nessun filtro </a:t>
            </a:r>
            <a:r>
              <a:rPr lang="it-IT" sz="2000" dirty="0">
                <a:solidFill>
                  <a:schemeClr val="tx1"/>
                </a:solidFill>
              </a:rPr>
              <a:t>è efficace al 100%. Assicurati di parlare con tuo figlio del perché stai impostando questi confini e di come i filtri creeranno uno spazio più sicuro per loro da esplorare senza la paura di vedere qualcosa per cui non sono pronti.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Cerca nella cronologia </a:t>
            </a:r>
            <a:r>
              <a:rPr lang="it-IT" sz="2000" dirty="0">
                <a:solidFill>
                  <a:schemeClr val="tx1"/>
                </a:solidFill>
              </a:rPr>
              <a:t>del browser i termini di ricerca utilizzati da tuo figlio e i siti che ha visitato.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Tieni d'occhio </a:t>
            </a:r>
            <a:r>
              <a:rPr lang="it-IT" sz="2000" dirty="0">
                <a:solidFill>
                  <a:schemeClr val="tx1"/>
                </a:solidFill>
              </a:rPr>
              <a:t>anche le </a:t>
            </a:r>
            <a:r>
              <a:rPr lang="it-IT" sz="2000" dirty="0" err="1">
                <a:solidFill>
                  <a:schemeClr val="tx1"/>
                </a:solidFill>
              </a:rPr>
              <a:t>app</a:t>
            </a:r>
            <a:r>
              <a:rPr lang="it-IT" sz="2000" dirty="0">
                <a:solidFill>
                  <a:schemeClr val="tx1"/>
                </a:solidFill>
              </a:rPr>
              <a:t> che hanno scaricato sui loro telefoni. Se trovi qualcosa che ritieni inappropriato, puoi aggiungerlo all'elenco dei filtri del controllo genitori.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>
                <a:solidFill>
                  <a:srgbClr val="0070C0"/>
                </a:solidFill>
              </a:rPr>
              <a:t>Come bloccare i </a:t>
            </a:r>
            <a:r>
              <a:rPr lang="it-IT" sz="2800" b="1" dirty="0" err="1">
                <a:solidFill>
                  <a:srgbClr val="0070C0"/>
                </a:solidFill>
              </a:rPr>
              <a:t>popup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386" y="2852936"/>
            <a:ext cx="2691763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29614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it-IT" sz="2800" b="1" i="1" dirty="0">
                <a:solidFill>
                  <a:srgbClr val="0070C0"/>
                </a:solidFill>
              </a:rPr>
              <a:t>La prevenzione migliore è il dialogo continuo genitori-figli, insieme ad un’educazione alla sessualità e all’affettività e all’uso consapevole della rete!</a:t>
            </a:r>
          </a:p>
          <a:p>
            <a:endParaRPr lang="it-IT" b="1" dirty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Nota importante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573325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Bibliografia di riferimento: </a:t>
            </a:r>
            <a:r>
              <a:rPr lang="it-IT" sz="2000" b="1" dirty="0"/>
              <a:t>Alberto Pellai - Barbara </a:t>
            </a:r>
            <a:r>
              <a:rPr lang="it-IT" sz="2000" b="1" dirty="0" err="1"/>
              <a:t>Tamborini</a:t>
            </a:r>
            <a:r>
              <a:rPr lang="it-IT" sz="2000" b="1" dirty="0"/>
              <a:t>, </a:t>
            </a:r>
          </a:p>
          <a:p>
            <a:pPr algn="ctr"/>
            <a:r>
              <a:rPr lang="it-IT" sz="2000" dirty="0"/>
              <a:t>"</a:t>
            </a:r>
            <a:r>
              <a:rPr lang="it-IT" sz="2000" i="1" dirty="0"/>
              <a:t>Il primo bacio</a:t>
            </a:r>
            <a:r>
              <a:rPr lang="it-IT" sz="2000" dirty="0"/>
              <a:t>", ed. De Agostini, 2012.</a:t>
            </a:r>
            <a:endParaRPr lang="it-IT" dirty="0"/>
          </a:p>
        </p:txBody>
      </p:sp>
      <p:pic>
        <p:nvPicPr>
          <p:cNvPr id="10242" name="Picture 2" descr="C:\Users\Master\Desktop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429000"/>
            <a:ext cx="4378548" cy="20882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0244" name="Picture 4" descr="C:\Users\Master\Desktop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429000"/>
            <a:ext cx="3672407" cy="207570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75856" y="1988840"/>
            <a:ext cx="5616624" cy="43204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La pubertà </a:t>
            </a:r>
            <a:r>
              <a:rPr lang="it-IT" sz="2400" dirty="0">
                <a:solidFill>
                  <a:schemeClr val="tx1"/>
                </a:solidFill>
              </a:rPr>
              <a:t>attiva la ricerca dell'altro anche nella prospettiva sensuale, eccitante, sessuale.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Quando si attivano </a:t>
            </a:r>
            <a:r>
              <a:rPr lang="it-IT" sz="2400" dirty="0">
                <a:solidFill>
                  <a:schemeClr val="tx1"/>
                </a:solidFill>
              </a:rPr>
              <a:t>queste cose, oggi spesso gli adolescenti si spostano dal reale al virtuale.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Internet </a:t>
            </a:r>
            <a:r>
              <a:rPr lang="it-IT" sz="2400" dirty="0">
                <a:solidFill>
                  <a:schemeClr val="tx1"/>
                </a:solidFill>
              </a:rPr>
              <a:t>è così un luna </a:t>
            </a:r>
            <a:r>
              <a:rPr lang="it-IT" sz="2400" dirty="0" err="1">
                <a:solidFill>
                  <a:schemeClr val="tx1"/>
                </a:solidFill>
              </a:rPr>
              <a:t>park</a:t>
            </a:r>
            <a:r>
              <a:rPr lang="it-IT" sz="2400" dirty="0">
                <a:solidFill>
                  <a:schemeClr val="tx1"/>
                </a:solidFill>
              </a:rPr>
              <a:t> incredibile, ma anche uno strumento dove trovare aiuto.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È incredibile </a:t>
            </a:r>
            <a:r>
              <a:rPr lang="it-IT" sz="2400" dirty="0">
                <a:solidFill>
                  <a:schemeClr val="tx1"/>
                </a:solidFill>
              </a:rPr>
              <a:t>vedere come alcuni cerchino i tutorial su come si dà il primo bacio, e magari come tanti provino a innamorarsi in una zona più virtuale che reale.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Quanto conta internet in questa trasformazione?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140968"/>
            <a:ext cx="2947613" cy="16561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616624" cy="43204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Ormai i ragazzi </a:t>
            </a:r>
            <a:r>
              <a:rPr lang="it-IT" sz="2400" dirty="0">
                <a:solidFill>
                  <a:schemeClr val="tx1"/>
                </a:solidFill>
              </a:rPr>
              <a:t>non hanno più bisogno di fantasticare, perché hanno un immaginario saturo a causa del web.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Nella realtà, </a:t>
            </a:r>
            <a:r>
              <a:rPr lang="it-IT" sz="2400" dirty="0">
                <a:solidFill>
                  <a:schemeClr val="tx1"/>
                </a:solidFill>
              </a:rPr>
              <a:t>però, sono bloccati. Pur essendo </a:t>
            </a:r>
            <a:r>
              <a:rPr lang="it-IT" sz="2400" dirty="0" err="1">
                <a:solidFill>
                  <a:schemeClr val="tx1"/>
                </a:solidFill>
              </a:rPr>
              <a:t>iper-connessi</a:t>
            </a:r>
            <a:r>
              <a:rPr lang="it-IT" sz="2400" dirty="0">
                <a:solidFill>
                  <a:schemeClr val="tx1"/>
                </a:solidFill>
              </a:rPr>
              <a:t>, sono sguarniti di qualsiasi tipo di competenze affettive e sentimentali.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Sono i ragazzi </a:t>
            </a:r>
            <a:r>
              <a:rPr lang="it-IT" sz="2400" dirty="0">
                <a:solidFill>
                  <a:schemeClr val="tx1"/>
                </a:solidFill>
              </a:rPr>
              <a:t>che pur navigando continuamente su siti pornografici non riescono ad imparare il vero linguaggio dell’amore e dei sentimenti.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L'online è più appetibile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140968"/>
            <a:ext cx="3038488" cy="1800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91880" y="1844824"/>
            <a:ext cx="5400600" cy="460851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Con la frequentazione </a:t>
            </a:r>
            <a:r>
              <a:rPr lang="it-IT" sz="2400" dirty="0">
                <a:solidFill>
                  <a:schemeClr val="tx1"/>
                </a:solidFill>
              </a:rPr>
              <a:t>dei siti pornografici, si perde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una cosa importante: l'educazione sentimentale che fino a pochi anni fa si teneva nella palestra della vita.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Muoversi</a:t>
            </a:r>
            <a:r>
              <a:rPr lang="it-IT" sz="2400" dirty="0">
                <a:solidFill>
                  <a:schemeClr val="tx1"/>
                </a:solidFill>
              </a:rPr>
              <a:t> nel territorio dell'amore è bellissimo, ma i territori non sono tutti uguali. Tanti sono diseducativi e pericolosi.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Trovare </a:t>
            </a:r>
            <a:r>
              <a:rPr lang="it-IT" sz="2400" dirty="0">
                <a:solidFill>
                  <a:schemeClr val="tx1"/>
                </a:solidFill>
              </a:rPr>
              <a:t>nell'altro uno stimolo o un confronto dietro uno schermo piuttosto che in carne ed ossa è cosa molto diversa.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C’era una volta l’educazione ai sentimenti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 l="4581" t="5769" r="13964" b="9615"/>
          <a:stretch>
            <a:fillRect/>
          </a:stretch>
        </p:blipFill>
        <p:spPr bwMode="auto">
          <a:xfrm>
            <a:off x="251520" y="2276872"/>
            <a:ext cx="2993242" cy="37629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4608512" cy="424847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 ragazzini iniziano </a:t>
            </a:r>
            <a:r>
              <a:rPr lang="it-IT" sz="2000" dirty="0">
                <a:solidFill>
                  <a:schemeClr val="tx1"/>
                </a:solidFill>
              </a:rPr>
              <a:t>a venire in contatto con contenuti sessuali, con la pornografia e ad affidarsi al web per conoscere tutto ciò che riguarda la sessualità.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Per quanto i ragazzi </a:t>
            </a:r>
            <a:r>
              <a:rPr lang="it-IT" sz="2000" dirty="0">
                <a:solidFill>
                  <a:schemeClr val="tx1"/>
                </a:solidFill>
              </a:rPr>
              <a:t>stiano attenti a non lasciare traccia dei loro accessi alla rete, tanti genitori, in maniera causale o meno, scoprono che i loro “pargoli”, non ancora adolescenti, visitano siti porno.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Scoprono </a:t>
            </a:r>
            <a:r>
              <a:rPr lang="it-IT" sz="2000" dirty="0">
                <a:solidFill>
                  <a:schemeClr val="tx1"/>
                </a:solidFill>
              </a:rPr>
              <a:t>che si scambiano con gli amici foto, filmati e testi di natura sessuale attraverso lo smartphone oppure temono che prima o poi possano farlo.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In età molto precoci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708920"/>
            <a:ext cx="3845376" cy="2880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2276872"/>
            <a:ext cx="5256584" cy="410445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È inutile </a:t>
            </a:r>
            <a:r>
              <a:rPr lang="it-IT" sz="2000" dirty="0">
                <a:solidFill>
                  <a:schemeClr val="tx1"/>
                </a:solidFill>
              </a:rPr>
              <a:t>mettere la testa sotto la sabbia, ormai con il facile accesso alla rete, la pornografia è diventata, con un semplice click, fruibile a tutti. 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Si possono </a:t>
            </a:r>
            <a:r>
              <a:rPr lang="it-IT" sz="2000" dirty="0">
                <a:solidFill>
                  <a:schemeClr val="tx1"/>
                </a:solidFill>
              </a:rPr>
              <a:t>anche inserire filtri, blocchi e dare ai figli limiti di ogni tipo su come usare gli strumenti elettronici, ma sappiate che spesso ne vengono comunque a contatto attraverso lo smartphone di amici e compagni.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Parliamo del 24% degli adolescenti </a:t>
            </a:r>
            <a:r>
              <a:rPr lang="it-IT" sz="2000" dirty="0">
                <a:solidFill>
                  <a:schemeClr val="tx1"/>
                </a:solidFill>
              </a:rPr>
              <a:t>che, a partire da un’età molto precoce, naviga in rete ed esplora siti pornografici per documentarsi sul sesso (Dati: </a:t>
            </a:r>
            <a:r>
              <a:rPr lang="it-IT" sz="2000" b="1" dirty="0">
                <a:solidFill>
                  <a:schemeClr val="tx1"/>
                </a:solidFill>
              </a:rPr>
              <a:t>Osservatorio Nazionale Adolescenza</a:t>
            </a:r>
            <a:r>
              <a:rPr lang="it-IT" sz="20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Come affrontare la cosa? E’ normale che lo faccia già a 11 anni? Bisogna punirlo o far finta di niente?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36866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12976"/>
            <a:ext cx="3323253" cy="19442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5256584" cy="439248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Bisogna innanzitutto </a:t>
            </a:r>
            <a:r>
              <a:rPr lang="it-IT" sz="2000" dirty="0">
                <a:solidFill>
                  <a:schemeClr val="tx1"/>
                </a:solidFill>
              </a:rPr>
              <a:t>considerare che per i ragazzini visitare siti pornografici è del tutto comprensibile: il problema si pone nel momento in cui si consultano questi contenuti in maniera continuativa, sin da quando si è piccoli e in assenza di un’adeguata educazione alla sessualità e all’affettività.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Senza gli strumenti adeguati</a:t>
            </a:r>
            <a:r>
              <a:rPr lang="it-IT" sz="2000" dirty="0">
                <a:solidFill>
                  <a:schemeClr val="tx1"/>
                </a:solidFill>
              </a:rPr>
              <a:t>, possono imbattersi in immagini forti e apprendere informazioni inappropriate, in cui vengono esaltati gli aspetti fisici e prestazionali, a discapito di quelli legati alla sfera affettiva, generando pensieri e fantasie che portano a credere che i modelli di sessualità proposti dalla pornografia siano normali.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Perché è necessario parlarne?</a:t>
            </a:r>
          </a:p>
        </p:txBody>
      </p:sp>
      <p:pic>
        <p:nvPicPr>
          <p:cNvPr id="37890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 l="28991"/>
          <a:stretch>
            <a:fillRect/>
          </a:stretch>
        </p:blipFill>
        <p:spPr bwMode="auto">
          <a:xfrm>
            <a:off x="5580112" y="2996952"/>
            <a:ext cx="3373705" cy="20882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722511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Educazione all’affettività e pornografia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23928" y="1844824"/>
            <a:ext cx="4968552" cy="446449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Bisogna innanzitutto </a:t>
            </a:r>
            <a:r>
              <a:rPr lang="it-IT" sz="2000" dirty="0">
                <a:solidFill>
                  <a:schemeClr val="tx1"/>
                </a:solidFill>
              </a:rPr>
              <a:t>preparare il terreno fertile per parlare con loro, senza mostrare atteggiamenti giudicanti o eccessivo imbarazzo, perché altrimenti penseranno che ci sia qualcosa di sbagliato in loro e si chiuderanno.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Dovete fargli capire </a:t>
            </a:r>
            <a:r>
              <a:rPr lang="it-IT" sz="2000" dirty="0">
                <a:solidFill>
                  <a:schemeClr val="tx1"/>
                </a:solidFill>
              </a:rPr>
              <a:t>che non siete arrabbiati, delusi o sconvolti all’idea che abbiano visto certe cose e che è normale che ci sia curiosità.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vi mostrate tranquilli</a:t>
            </a:r>
            <a:r>
              <a:rPr lang="it-IT" sz="2000" dirty="0">
                <a:solidFill>
                  <a:schemeClr val="tx1"/>
                </a:solidFill>
              </a:rPr>
              <a:t>, trasmettete loro il messaggio che possono venire a parlare con voi se qualcosa li turba, li preoccupa o se hanno semplicemente domande e dubbi sulla sessualità.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05F0-7E62-4F78-B041-6F188A6BFC2E}" type="datetime1">
              <a:rPr lang="it-IT" smtClean="0"/>
              <a:pPr/>
              <a:t>24/02/2023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A450E-1895-4CD2-A1AD-4A2F909E8E8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Come farlo?</a:t>
            </a:r>
          </a:p>
        </p:txBody>
      </p:sp>
      <p:pic>
        <p:nvPicPr>
          <p:cNvPr id="38914" name="Picture 2" descr="C:\Users\Master\Desktop\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3583874" cy="23762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2257</Words>
  <Application>Microsoft Office PowerPoint</Application>
  <PresentationFormat>Presentazione su schermo (4:3)</PresentationFormat>
  <Paragraphs>196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8" baseType="lpstr">
      <vt:lpstr>Arial</vt:lpstr>
      <vt:lpstr>Calibri</vt:lpstr>
      <vt:lpstr>Tema di Office</vt:lpstr>
      <vt:lpstr>Educazione affettiva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  <vt:lpstr>Educazione all’affettività e pornografia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Educazione affettiva e pornografia</dc:title>
  <dc:creator>Francesco Cannizzaro</dc:creator>
  <cp:lastModifiedBy>Franco</cp:lastModifiedBy>
  <cp:revision>44</cp:revision>
  <dcterms:created xsi:type="dcterms:W3CDTF">2020-04-21T15:03:37Z</dcterms:created>
  <dcterms:modified xsi:type="dcterms:W3CDTF">2023-02-24T11:59:25Z</dcterms:modified>
</cp:coreProperties>
</file>